
<file path=[Content_Types].xml><?xml version="1.0" encoding="utf-8"?>
<Types xmlns="http://schemas.openxmlformats.org/package/2006/content-types"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12192000" cy="6858000"/>
  <p:notesSz cx="6858000" cy="9144000"/>
  <p:embeddedFontLst>
    <p:embeddedFont>
      <p:font typeface="Poppins"/>
      <p:regular r:id="rId27"/>
    </p:embeddedFont>
    <p:embeddedFont>
      <p:font typeface="poppins-bold"/>
      <p:regular r:id="rId28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slide" Target="slides/slide20.xml"/>
<Relationship Id="rId23" Type="http://schemas.openxmlformats.org/officeDocument/2006/relationships/slide" Target="slides/slide21.xml"/>
<Relationship Id="rId24" Type="http://schemas.openxmlformats.org/officeDocument/2006/relationships/slide" Target="slides/slide22.xml"/>
<Relationship Id="rId25" Type="http://schemas.openxmlformats.org/officeDocument/2006/relationships/slide" Target="slides/slide23.xml"/>
<Relationship Id="rId26" Type="http://schemas.openxmlformats.org/officeDocument/2006/relationships/slide" Target="slides/slide24.xml"/>
<Relationship Id="rId27" Type="http://schemas.openxmlformats.org/officeDocument/2006/relationships/font" Target="fonts/font1.fntdata"/>
<Relationship Id="rId28" Type="http://schemas.openxmlformats.org/officeDocument/2006/relationships/font" Target="fonts/font2.fntdata"/>
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5.png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png"/>
</Relationships>
</file>

<file path=ppt/slides/_rels/slide2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2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Relationship Id="rId3" Type="http://schemas.openxmlformats.org/officeDocument/2006/relationships/image" Target="../media/image3.png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166561" y="499906"/>
            <a:ext cx="4919114" cy="491911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899318" y="655167"/>
            <a:ext cx="1880417" cy="1880417"/>
          </a:xfrm>
          <a:prstGeom prst="ellipse">
            <a:avLst/>
          </a:prstGeom>
          <a:gradFill>
            <a:gsLst>
              <a:gs pos="28000">
                <a:schemeClr val="accent1">
                  <a:lumMod val="20000"/>
                  <a:lumOff val="80000"/>
                </a:schemeClr>
              </a:gs>
              <a:gs pos="85000">
                <a:schemeClr val="accent1">
                  <a:lumMod val="20000"/>
                  <a:lumOff val="80000"/>
                  <a:alpha val="49195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5097658" y="999323"/>
            <a:ext cx="7094342" cy="585867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0" flipH="0" flipV="0">
            <a:off x="558917" y="1792224"/>
            <a:ext cx="6251331" cy="24731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/>
            <a:r>
              <a:rPr kumimoji="1" lang="en-US" altLang="zh-CN" sz="34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Creating Engaging Presentations with the Pandas Library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77320" y="4640704"/>
            <a:ext cx="566638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Here Is Where Your Presentation Begins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91725" y="5290522"/>
            <a:ext cx="1781876" cy="42434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cap="rnd">
            <a:noFill/>
            <a:round/>
          </a:ln>
          <a:effectLst>
            <a:outerShdw dist="38100" blurRad="190313" dir="2700000" sx="100000" sy="100000" kx="0" ky="0" algn="tl" rotWithShape="0">
              <a:schemeClr val="accent1">
                <a:alpha val="27751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80331" y="5318027"/>
            <a:ext cx="1510533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20XX-XX-XX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 rot="0" flipH="0" flipV="0">
            <a:off x="2651107" y="5487304"/>
            <a:ext cx="1015613" cy="0"/>
          </a:xfrm>
          <a:prstGeom prst="line">
            <a:avLst/>
          </a:prstGeom>
          <a:noFill/>
          <a:ln w="6350" cap="sq">
            <a:gradFill>
              <a:gsLst>
                <a:gs pos="32000">
                  <a:schemeClr val="accent1">
                    <a:alpha val="78145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grpSp>
        <p:nvGrpSpPr>
          <p:cNvPr id="11" name=""/>
          <p:cNvGrpSpPr/>
          <p:nvPr/>
        </p:nvGrpSpPr>
        <p:grpSpPr>
          <a:xfrm>
            <a:off x="605758" y="4640704"/>
            <a:ext cx="454801" cy="400110"/>
            <a:chOff x="605758" y="4640704"/>
            <a:chExt cx="454801" cy="400110"/>
          </a:xfrm>
        </p:grpSpPr>
        <p:sp>
          <p:nvSpPr>
            <p:cNvPr id="12" name="标题 1"/>
            <p:cNvSpPr txBox="1"/>
            <p:nvPr/>
          </p:nvSpPr>
          <p:spPr>
            <a:xfrm rot="0" flipH="0" flipV="0">
              <a:off x="605758" y="4640704"/>
              <a:ext cx="333235" cy="333235"/>
            </a:xfrm>
            <a:prstGeom prst="ellipse">
              <a:avLst/>
            </a:prstGeom>
            <a:gradFill>
              <a:gsLst>
                <a:gs pos="28000">
                  <a:schemeClr val="accent1">
                    <a:alpha val="47058"/>
                  </a:schemeClr>
                </a:gs>
                <a:gs pos="85000">
                  <a:schemeClr val="accent1">
                    <a:lumMod val="20000"/>
                    <a:lumOff val="80000"/>
                    <a:alpha val="49195"/>
                  </a:schemeClr>
                </a:gs>
              </a:gsLst>
              <a:lin ang="162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0" flipH="0" flipV="0">
              <a:off x="727323" y="4707579"/>
              <a:ext cx="333236" cy="333235"/>
            </a:xfrm>
            <a:prstGeom prst="ellipse">
              <a:avLst/>
            </a:prstGeom>
            <a:gradFill>
              <a:gsLst>
                <a:gs pos="38000">
                  <a:schemeClr val="bg1"/>
                </a:gs>
                <a:gs pos="85000">
                  <a:schemeClr val="accent1">
                    <a:lumMod val="20000"/>
                    <a:lumOff val="80000"/>
                    <a:alpha val="99853"/>
                  </a:schemeClr>
                </a:gs>
              </a:gsLst>
              <a:lin ang="108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 rot="0" flipH="0" flipV="0">
            <a:off x="623888" y="830180"/>
            <a:ext cx="1842586" cy="2470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828508" y="510789"/>
            <a:ext cx="692608" cy="692608"/>
          </a:xfrm>
          <a:prstGeom prst="ellipse">
            <a:avLst/>
          </a:prstGeom>
          <a:gradFill>
            <a:gsLst>
              <a:gs pos="28000">
                <a:schemeClr val="accent1">
                  <a:lumMod val="20000"/>
                  <a:lumOff val="80000"/>
                </a:schemeClr>
              </a:gs>
              <a:gs pos="85000">
                <a:schemeClr val="accent1">
                  <a:lumMod val="20000"/>
                  <a:lumOff val="80000"/>
                  <a:alpha val="49195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363426" y="2457033"/>
            <a:ext cx="1767840" cy="1524000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33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758700" y="2694160"/>
            <a:ext cx="294658" cy="254016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030045" y="2185603"/>
            <a:ext cx="543206" cy="468280"/>
          </a:xfrm>
          <a:prstGeom prst="hexagon">
            <a:avLst/>
          </a:prstGeom>
          <a:solidFill>
            <a:schemeClr val="bg2">
              <a:alpha val="70000"/>
            </a:schemeClr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363426" y="4340911"/>
            <a:ext cx="1767840" cy="1524000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33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425922" y="4578038"/>
            <a:ext cx="294658" cy="254016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916780" y="4069481"/>
            <a:ext cx="543206" cy="468280"/>
          </a:xfrm>
          <a:prstGeom prst="hexagon">
            <a:avLst/>
          </a:prstGeom>
          <a:solidFill>
            <a:schemeClr val="bg2">
              <a:alpha val="70000"/>
            </a:schemeClr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" name="标题 1"/>
          <p:cNvCxnSpPr/>
          <p:nvPr/>
        </p:nvCxnSpPr>
        <p:spPr>
          <a:xfrm rot="0" flipH="0" flipV="0">
            <a:off x="5107847" y="4152900"/>
            <a:ext cx="5807803" cy="0"/>
          </a:xfrm>
          <a:prstGeom prst="line">
            <a:avLst/>
          </a:prstGeom>
          <a:noFill/>
          <a:ln w="6350" cap="sq">
            <a:solidFill>
              <a:schemeClr val="tx1">
                <a:alpha val="20000"/>
              </a:schemeClr>
            </a:solidFill>
            <a:miter/>
          </a:ln>
        </p:spPr>
      </p:cxnSp>
      <p:sp>
        <p:nvSpPr>
          <p:cNvPr id="10" name="标题 1"/>
          <p:cNvSpPr txBox="1"/>
          <p:nvPr/>
        </p:nvSpPr>
        <p:spPr>
          <a:xfrm rot="0" flipH="0" flipV="0">
            <a:off x="2589442" y="6293723"/>
            <a:ext cx="1315808" cy="1134318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090183" y="6705600"/>
            <a:ext cx="314325" cy="342900"/>
          </a:xfrm>
          <a:prstGeom prst="downArrow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098322" y="2778899"/>
            <a:ext cx="53086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Series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098321" y="3191041"/>
            <a:ext cx="5321349" cy="1059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276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 Series is a one- dimensional labeled array capable of holding any data type. It is crucial for manipulating and performing operations on datasets in Pandas.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098322" y="4662777"/>
            <a:ext cx="52959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DataFrames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098321" y="5074919"/>
            <a:ext cx="5321349" cy="1059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276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DataFrames are two- dimensional labeled data structures, analogous to a table in a database, and are essential for managing structured data in Pandas.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Data Structures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2187887"/>
            <a:ext cx="5224378" cy="3347101"/>
          </a:xfrm>
          <a:prstGeom prst="roundRect">
            <a:avLst>
              <a:gd name="adj" fmla="val 561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700000" flipH="0" flipV="0">
            <a:off x="2587954" y="1503250"/>
            <a:ext cx="1369274" cy="1369272"/>
          </a:xfrm>
          <a:prstGeom prst="roundRect">
            <a:avLst>
              <a:gd name="adj" fmla="val 9524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700000" flipH="0" flipV="0">
            <a:off x="2668254" y="1583552"/>
            <a:ext cx="1208672" cy="1208672"/>
          </a:xfrm>
          <a:prstGeom prst="roundRect">
            <a:avLst>
              <a:gd name="adj" fmla="val 95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003783" y="1952552"/>
            <a:ext cx="537612" cy="47067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00538" y="3926023"/>
            <a:ext cx="4944100" cy="13406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Pandas provides functions to easily read CSV files into DataFrames, enabling users to import large datasets efficiently for analysis.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2700000" flipH="0" flipV="0">
            <a:off x="2201303" y="2535017"/>
            <a:ext cx="206123" cy="206123"/>
          </a:xfrm>
          <a:prstGeom prst="roundRect">
            <a:avLst>
              <a:gd name="adj" fmla="val 9524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700000" flipH="0" flipV="0">
            <a:off x="4227816" y="1845216"/>
            <a:ext cx="139560" cy="139560"/>
          </a:xfrm>
          <a:prstGeom prst="roundRect">
            <a:avLst>
              <a:gd name="adj" fmla="val 9524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00538" y="3200419"/>
            <a:ext cx="4944100" cy="6748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Reading CSV Files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94522" y="2187887"/>
            <a:ext cx="5224378" cy="3347101"/>
          </a:xfrm>
          <a:prstGeom prst="roundRect">
            <a:avLst>
              <a:gd name="adj" fmla="val 561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2700000" flipH="0" flipV="0">
            <a:off x="8222076" y="1503250"/>
            <a:ext cx="1369274" cy="1369272"/>
          </a:xfrm>
          <a:prstGeom prst="roundRect">
            <a:avLst>
              <a:gd name="adj" fmla="val 9524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2700000" flipH="0" flipV="0">
            <a:off x="8302376" y="1583552"/>
            <a:ext cx="1208672" cy="1208672"/>
          </a:xfrm>
          <a:prstGeom prst="roundRect">
            <a:avLst>
              <a:gd name="adj" fmla="val 95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637905" y="1919081"/>
            <a:ext cx="537612" cy="537612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434660" y="3926023"/>
            <a:ext cx="4944100" cy="13406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The ability to read Excel files allows users to import data directly from spreadsheets into Pandas, facilitating access to various data formats for analysis.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2700000" flipH="0" flipV="0">
            <a:off x="7835425" y="2535017"/>
            <a:ext cx="206123" cy="206123"/>
          </a:xfrm>
          <a:prstGeom prst="roundRect">
            <a:avLst>
              <a:gd name="adj" fmla="val 9524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2700000" flipH="0" flipV="0">
            <a:off x="9861938" y="1845216"/>
            <a:ext cx="139560" cy="139560"/>
          </a:xfrm>
          <a:prstGeom prst="roundRect">
            <a:avLst>
              <a:gd name="adj" fmla="val 9524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434660" y="3200419"/>
            <a:ext cx="4944100" cy="6748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Reading Excel Files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Importing Data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57469" y="1246650"/>
            <a:ext cx="10277061" cy="4364699"/>
          </a:xfrm>
          <a:prstGeom prst="roundRect">
            <a:avLst>
              <a:gd name="adj" fmla="val 408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155637" dir="16200000" sx="100000" sy="100000" kx="0" ky="0" algn="b" rotWithShape="0">
              <a:schemeClr val="accent1"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62276" y="1422561"/>
            <a:ext cx="5072254" cy="418878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957469" y="5349365"/>
            <a:ext cx="10277061" cy="6705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229090" dir="5400000" sx="100000" sy="100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353312" y="1816078"/>
            <a:ext cx="5288327" cy="256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Data Manipulation Techniques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105019" y="1846823"/>
            <a:ext cx="1978709" cy="1190443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72576" y="677959"/>
            <a:ext cx="2365513" cy="23570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/>
            <a:r>
              <a:rPr kumimoji="1" lang="en-US" altLang="zh-CN" sz="9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04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57469" y="735926"/>
            <a:ext cx="1616571" cy="2042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413852" y="4229630"/>
            <a:ext cx="216000" cy="17381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1094508" y="1327171"/>
            <a:ext cx="437092" cy="2520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1">
            <a:off x="7792835" y="1130300"/>
            <a:ext cx="3024000" cy="5003800"/>
          </a:xfrm>
          <a:prstGeom prst="roundRect">
            <a:avLst>
              <a:gd name="adj" fmla="val 50000"/>
            </a:avLst>
          </a:prstGeom>
          <a:blipFill>
            <a:blip r:embed="rId2"/>
            <a:srcRect l="0" t="0" r="0" b="0"/>
            <a:stretch>
              <a:fillRect l="-45238" t="-6250" r="-116666" b="-625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546596" y="2025471"/>
            <a:ext cx="540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Handling Missing Values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546596" y="2477680"/>
            <a:ext cx="5400000" cy="10158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09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Handling missing values involves identifying gaps in data and deciding on a strategy, such as removing rows, imputing with averages, or predicting missing entries using algorithms.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1949271"/>
            <a:ext cx="720000" cy="720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40400" y="2129270"/>
            <a:ext cx="360001" cy="36000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546596" y="3936008"/>
            <a:ext cx="540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Data Type Conversion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546596" y="4388216"/>
            <a:ext cx="5400000" cy="10158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09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Data type conversion ensures that data is in the appropriate format for analysis, such as changing strings to integers or dates, which can enhance calculations and data integrity.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0400" y="3859809"/>
            <a:ext cx="720000" cy="720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40400" y="4053298"/>
            <a:ext cx="360000" cy="333023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Data Cleaning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419726"/>
            <a:ext cx="5178926" cy="4010526"/>
          </a:xfrm>
          <a:prstGeom prst="round2Diag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52905" y="1668379"/>
            <a:ext cx="4816332" cy="4106778"/>
          </a:xfrm>
          <a:prstGeom prst="round2Diag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131442" y="1822730"/>
            <a:ext cx="1235243" cy="105821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131971" y="3724759"/>
            <a:ext cx="4290696" cy="166035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Filtering data involves selecting specific subsets based on criteria, allowing analysts to focus on relevant information and improve accuracy in reporting and decision- making.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339421" y="1822730"/>
            <a:ext cx="166491" cy="16649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131971" y="2777396"/>
            <a:ext cx="4290696" cy="9032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Filtering Data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339974" y="1419726"/>
            <a:ext cx="5178926" cy="4010526"/>
          </a:xfrm>
          <a:prstGeom prst="round2Diag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532479" y="1668379"/>
            <a:ext cx="4816332" cy="4106778"/>
          </a:xfrm>
          <a:prstGeom prst="round2Diag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811016" y="1822730"/>
            <a:ext cx="1235243" cy="106017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811545" y="3724759"/>
            <a:ext cx="4290696" cy="166035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Grouping and aggregating data summarize information by combining rows with similar attributes, enabling meaningful insights and trends to be derived from large datasets easily.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018995" y="1822730"/>
            <a:ext cx="166491" cy="16649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811545" y="2777396"/>
            <a:ext cx="4290696" cy="9032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Grouping and Aggregating Data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Data Transformation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57469" y="1246650"/>
            <a:ext cx="10277061" cy="4364699"/>
          </a:xfrm>
          <a:prstGeom prst="roundRect">
            <a:avLst>
              <a:gd name="adj" fmla="val 408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155637" dir="16200000" sx="100000" sy="100000" kx="0" ky="0" algn="b" rotWithShape="0">
              <a:schemeClr val="accent1"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62276" y="1422561"/>
            <a:ext cx="5072254" cy="418878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957469" y="5349365"/>
            <a:ext cx="10277061" cy="6705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229090" dir="5400000" sx="100000" sy="100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353312" y="1816078"/>
            <a:ext cx="5288327" cy="256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Visualization with Pandas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105019" y="1846823"/>
            <a:ext cx="1978709" cy="1190443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72576" y="677959"/>
            <a:ext cx="2365513" cy="23570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/>
            <a:r>
              <a:rPr kumimoji="1" lang="en-US" altLang="zh-CN" sz="9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05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57469" y="735926"/>
            <a:ext cx="1616571" cy="2042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457372" y="0"/>
            <a:ext cx="6734629" cy="6734628"/>
          </a:xfrm>
          <a:custGeom>
            <a:avLst/>
            <a:gdLst>
              <a:gd name="connsiteX0" fmla="*/ 3240300 w 6734629"/>
              <a:gd name="connsiteY0" fmla="*/ 0 h 6734628"/>
              <a:gd name="connsiteX1" fmla="*/ 6734629 w 6734629"/>
              <a:gd name="connsiteY1" fmla="*/ 0 h 6734628"/>
              <a:gd name="connsiteX2" fmla="*/ 6734629 w 6734629"/>
              <a:gd name="connsiteY2" fmla="*/ 3494327 h 6734628"/>
              <a:gd name="connsiteX3" fmla="*/ 6734628 w 6734629"/>
              <a:gd name="connsiteY3" fmla="*/ 3494327 h 6734628"/>
              <a:gd name="connsiteX4" fmla="*/ 3258341 w 6734629"/>
              <a:gd name="connsiteY4" fmla="*/ 357274 h 6734628"/>
              <a:gd name="connsiteX5" fmla="*/ 0 w 6734629"/>
              <a:gd name="connsiteY5" fmla="*/ 0 h 6734628"/>
              <a:gd name="connsiteX6" fmla="*/ 2275957 w 6734629"/>
              <a:gd name="connsiteY6" fmla="*/ 0 h 6734628"/>
              <a:gd name="connsiteX7" fmla="*/ 2281759 w 6734629"/>
              <a:gd name="connsiteY7" fmla="*/ 229442 h 6734628"/>
              <a:gd name="connsiteX8" fmla="*/ 6734629 w 6734629"/>
              <a:gd name="connsiteY8" fmla="*/ 4458671 h 6734628"/>
              <a:gd name="connsiteX9" fmla="*/ 6734629 w 6734629"/>
              <a:gd name="connsiteY9" fmla="*/ 6734628 h 6734628"/>
              <a:gd name="connsiteX10" fmla="*/ 8764 w 6734629"/>
              <a:gd name="connsiteY10" fmla="*/ 346563 h 6734628"/>
            </a:gdLst>
            <a:rect l="l" t="t" r="r" b="b"/>
            <a:pathLst>
              <a:path w="6734629" h="6734628">
                <a:moveTo>
                  <a:pt x="3240300" y="0"/>
                </a:moveTo>
                <a:lnTo>
                  <a:pt x="6734629" y="0"/>
                </a:lnTo>
                <a:lnTo>
                  <a:pt x="6734629" y="3494327"/>
                </a:lnTo>
                <a:lnTo>
                  <a:pt x="6734628" y="3494327"/>
                </a:lnTo>
                <a:cubicBezTo>
                  <a:pt x="4925381" y="3494327"/>
                  <a:pt x="3437285" y="2119310"/>
                  <a:pt x="3258341" y="357274"/>
                </a:cubicBezTo>
                <a:close/>
                <a:moveTo>
                  <a:pt x="0" y="0"/>
                </a:moveTo>
                <a:lnTo>
                  <a:pt x="2275957" y="0"/>
                </a:lnTo>
                <a:lnTo>
                  <a:pt x="2281759" y="229442"/>
                </a:lnTo>
                <a:cubicBezTo>
                  <a:pt x="2401176" y="2585269"/>
                  <a:pt x="4349125" y="4458671"/>
                  <a:pt x="6734629" y="4458671"/>
                </a:cubicBezTo>
                <a:lnTo>
                  <a:pt x="6734629" y="6734628"/>
                </a:lnTo>
                <a:cubicBezTo>
                  <a:pt x="3131428" y="6734628"/>
                  <a:pt x="189138" y="3904938"/>
                  <a:pt x="8764" y="346563"/>
                </a:cubicBezTo>
                <a:close/>
              </a:path>
            </a:pathLst>
          </a:custGeom>
          <a:blipFill>
            <a:blip r:embed="rId2"/>
            <a:srcRect l="0" t="0" r="0" b="0"/>
            <a:stretch>
              <a:fillRect l="-25000" t="0" r="-25000" b="0"/>
            </a:stretch>
          </a:blip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040648" y="1774064"/>
            <a:ext cx="1528261" cy="1499455"/>
          </a:xfrm>
          <a:custGeom>
            <a:avLst/>
            <a:gdLst>
              <a:gd name="T0" fmla="*/ 378 w 1489"/>
              <a:gd name="T1" fmla="*/ 1357 h 1461"/>
              <a:gd name="T2" fmla="*/ 12 w 1489"/>
              <a:gd name="T3" fmla="*/ 724 h 1461"/>
              <a:gd name="T4" fmla="*/ 378 w 1489"/>
              <a:gd name="T5" fmla="*/ 91 h 1461"/>
              <a:gd name="T6" fmla="*/ 1109 w 1489"/>
              <a:gd name="T7" fmla="*/ 91 h 1461"/>
              <a:gd name="T8" fmla="*/ 1474 w 1489"/>
              <a:gd name="T9" fmla="*/ 724 h 1461"/>
              <a:gd name="T10" fmla="*/ 1109 w 1489"/>
              <a:gd name="T11" fmla="*/ 1357 h 1461"/>
              <a:gd name="T12" fmla="*/ 378 w 1489"/>
              <a:gd name="T13" fmla="*/ 1357 h 1461"/>
            </a:gdLst>
            <a:rect l="0" t="0" r="r" b="b"/>
            <a:pathLst>
              <a:path w="1489" h="1461">
                <a:moveTo>
                  <a:pt x="378" y="1357"/>
                </a:moveTo>
                <a:cubicBezTo>
                  <a:pt x="227" y="1254"/>
                  <a:pt x="0" y="907"/>
                  <a:pt x="12" y="724"/>
                </a:cubicBezTo>
                <a:cubicBezTo>
                  <a:pt x="25" y="542"/>
                  <a:pt x="220" y="183"/>
                  <a:pt x="378" y="91"/>
                </a:cubicBezTo>
                <a:cubicBezTo>
                  <a:pt x="536" y="0"/>
                  <a:pt x="951" y="0"/>
                  <a:pt x="1109" y="91"/>
                </a:cubicBezTo>
                <a:cubicBezTo>
                  <a:pt x="1267" y="183"/>
                  <a:pt x="1460" y="542"/>
                  <a:pt x="1474" y="724"/>
                </a:cubicBezTo>
                <a:cubicBezTo>
                  <a:pt x="1489" y="907"/>
                  <a:pt x="1267" y="1266"/>
                  <a:pt x="1109" y="1357"/>
                </a:cubicBezTo>
                <a:cubicBezTo>
                  <a:pt x="951" y="1449"/>
                  <a:pt x="528" y="1461"/>
                  <a:pt x="378" y="135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63500" blurRad="622300" dir="8100000" sx="95000" sy="95000" kx="0" ky="0" algn="tr" rotWithShape="0">
              <a:srgbClr val="000000">
                <a:alpha val="2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6000">
                <a:ln w="12700">
                  <a:noFill/>
                </a:ln>
                <a:solidFill>
                  <a:srgbClr val="D9D9D9">
                    <a:alpha val="6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702054" y="4030391"/>
            <a:ext cx="1528261" cy="1499455"/>
          </a:xfrm>
          <a:custGeom>
            <a:avLst/>
            <a:gdLst>
              <a:gd name="T0" fmla="*/ 378 w 1489"/>
              <a:gd name="T1" fmla="*/ 1357 h 1461"/>
              <a:gd name="T2" fmla="*/ 12 w 1489"/>
              <a:gd name="T3" fmla="*/ 724 h 1461"/>
              <a:gd name="T4" fmla="*/ 378 w 1489"/>
              <a:gd name="T5" fmla="*/ 91 h 1461"/>
              <a:gd name="T6" fmla="*/ 1109 w 1489"/>
              <a:gd name="T7" fmla="*/ 91 h 1461"/>
              <a:gd name="T8" fmla="*/ 1474 w 1489"/>
              <a:gd name="T9" fmla="*/ 724 h 1461"/>
              <a:gd name="T10" fmla="*/ 1109 w 1489"/>
              <a:gd name="T11" fmla="*/ 1357 h 1461"/>
              <a:gd name="T12" fmla="*/ 378 w 1489"/>
              <a:gd name="T13" fmla="*/ 1357 h 1461"/>
            </a:gdLst>
            <a:rect l="0" t="0" r="r" b="b"/>
            <a:pathLst>
              <a:path w="1489" h="1461">
                <a:moveTo>
                  <a:pt x="378" y="1357"/>
                </a:moveTo>
                <a:cubicBezTo>
                  <a:pt x="227" y="1254"/>
                  <a:pt x="0" y="907"/>
                  <a:pt x="12" y="724"/>
                </a:cubicBezTo>
                <a:cubicBezTo>
                  <a:pt x="25" y="542"/>
                  <a:pt x="220" y="183"/>
                  <a:pt x="378" y="91"/>
                </a:cubicBezTo>
                <a:cubicBezTo>
                  <a:pt x="536" y="0"/>
                  <a:pt x="951" y="0"/>
                  <a:pt x="1109" y="91"/>
                </a:cubicBezTo>
                <a:cubicBezTo>
                  <a:pt x="1267" y="183"/>
                  <a:pt x="1460" y="542"/>
                  <a:pt x="1474" y="724"/>
                </a:cubicBezTo>
                <a:cubicBezTo>
                  <a:pt x="1489" y="907"/>
                  <a:pt x="1267" y="1266"/>
                  <a:pt x="1109" y="1357"/>
                </a:cubicBezTo>
                <a:cubicBezTo>
                  <a:pt x="951" y="1449"/>
                  <a:pt x="528" y="1461"/>
                  <a:pt x="378" y="135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63500" blurRad="622300" dir="8100000" sx="95000" sy="95000" kx="0" ky="0" algn="tr" rotWithShape="0">
              <a:srgbClr val="000000">
                <a:alpha val="2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6000">
                <a:ln w="12700">
                  <a:noFill/>
                </a:ln>
                <a:solidFill>
                  <a:srgbClr val="D9D9D9">
                    <a:alpha val="6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048660" y="2385292"/>
            <a:ext cx="1512235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129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Line and Bar Charts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702054" y="4641619"/>
            <a:ext cx="1512235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83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Histograms and Scatter Plots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2286763"/>
            <a:ext cx="4070569" cy="12793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just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Line charts display trends over time, while bar charts compare different categories, making them essential for visualizing relationships in Pandas DataFrames.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321560" y="4588003"/>
            <a:ext cx="4070569" cy="12793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just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Histograms represent the frequency distribution of a dataset, and scatter plots reveal correlations between two variables, facilitating exploratory data analysis.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Plotting Basics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 flipH="0" flipV="0">
            <a:off x="8720410" y="-333761"/>
            <a:ext cx="432000" cy="4647117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47205" y="2296585"/>
            <a:ext cx="4647115" cy="792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Customizing Plots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47205" y="3088586"/>
            <a:ext cx="4647115" cy="17716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Customizing plots involves adjusting colors, labels, and styles to enhance clarity and focus on key data points, improving the interpretability of visualizations.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 flipH="0" flipV="0">
            <a:off x="3054765" y="-333761"/>
            <a:ext cx="432000" cy="4647117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55207" y="1845799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Part 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12851" y="2296585"/>
            <a:ext cx="4647115" cy="792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Integrating with Matplotlib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612851" y="3088586"/>
            <a:ext cx="4647115" cy="17716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Integrating Pandas with Matplotlib allows for advanced features and control in plotting, enabling detailed and customized visual representations of complex datasets.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720853" y="1845799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Part 02</a:t>
            </a:r>
            <a:endParaRPr kumimoji="1" lang="zh-CN" altLang="en-US"/>
          </a:p>
        </p:txBody>
      </p:sp>
      <p:cxnSp>
        <p:nvCxnSpPr>
          <p:cNvPr id="11" name="标题 1"/>
          <p:cNvCxnSpPr/>
          <p:nvPr/>
        </p:nvCxnSpPr>
        <p:spPr>
          <a:xfrm rot="0" flipH="0" flipV="0">
            <a:off x="973333" y="5354199"/>
            <a:ext cx="5724000" cy="0"/>
          </a:xfrm>
          <a:prstGeom prst="line">
            <a:avLst/>
          </a:prstGeom>
          <a:noFill/>
          <a:ln w="19050" cap="sq">
            <a:solidFill>
              <a:schemeClr val="accent1">
                <a:lumMod val="40000"/>
                <a:lumOff val="60000"/>
              </a:schemeClr>
            </a:solidFill>
            <a:round/>
            <a:headEnd type="none"/>
            <a:tailEnd type="none"/>
          </a:ln>
        </p:spPr>
      </p:cxnSp>
      <p:sp>
        <p:nvSpPr>
          <p:cNvPr id="12" name="标题 1"/>
          <p:cNvSpPr txBox="1"/>
          <p:nvPr/>
        </p:nvSpPr>
        <p:spPr>
          <a:xfrm rot="0" flipH="0" flipV="0">
            <a:off x="6638981" y="5300199"/>
            <a:ext cx="108000" cy="108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919334" y="5300199"/>
            <a:ext cx="108000" cy="108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Advanced Visualization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57469" y="1246650"/>
            <a:ext cx="10277061" cy="4364699"/>
          </a:xfrm>
          <a:prstGeom prst="roundRect">
            <a:avLst>
              <a:gd name="adj" fmla="val 408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155637" dir="16200000" sx="100000" sy="100000" kx="0" ky="0" algn="b" rotWithShape="0">
              <a:schemeClr val="accent1"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62276" y="1422561"/>
            <a:ext cx="5072254" cy="418878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957469" y="5349365"/>
            <a:ext cx="10277061" cy="6705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229090" dir="5400000" sx="100000" sy="100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353312" y="1816078"/>
            <a:ext cx="5288327" cy="256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Use Cases and Examples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105019" y="1846823"/>
            <a:ext cx="1978709" cy="1190443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72576" y="677959"/>
            <a:ext cx="2365513" cy="23570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/>
            <a:r>
              <a:rPr kumimoji="1" lang="en-US" altLang="zh-CN" sz="9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06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57469" y="735926"/>
            <a:ext cx="1616571" cy="2042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 flipH="0" flipV="0">
            <a:off x="2683943" y="1691781"/>
            <a:ext cx="1080000" cy="10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812522" y="1897789"/>
            <a:ext cx="822843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7943" y="2350613"/>
            <a:ext cx="5112000" cy="30600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dist="0" blurRad="317500" dir="5400000" sx="100000" sy="100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 flipH="0" flipV="0">
            <a:off x="8422900" y="1691783"/>
            <a:ext cx="1080000" cy="10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551479" y="1897791"/>
            <a:ext cx="822843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406900" y="2350611"/>
            <a:ext cx="5112000" cy="30600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dist="0" blurRad="317500" dir="5400000" sx="100000" sy="100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27943" y="2682007"/>
            <a:ext cx="4392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Financial Data Analysis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27943" y="3279591"/>
            <a:ext cx="4392000" cy="19438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Financial data analysis utilizes statistical methods and algorithms to evaluate financial markets, identify trends, and inform investment decisions, enhancing overall financial performance.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766900" y="2682007"/>
            <a:ext cx="4392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Scientific Data Processing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766900" y="3279591"/>
            <a:ext cx="4392000" cy="19438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Scientific data processing involves organizing, analyzing, and interpreting data generated from experiments or observations, facilitating discoveries and advancements in various scientific fields.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Real-world Applications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-1076339" y="1602920"/>
            <a:ext cx="3374421" cy="3336650"/>
          </a:xfrm>
          <a:custGeom>
            <a:avLst/>
            <a:gdLst>
              <a:gd name="connsiteX0" fmla="*/ 2883971 w 3841491"/>
              <a:gd name="connsiteY0" fmla="*/ 3798495 h 3798494"/>
              <a:gd name="connsiteX1" fmla="*/ 3679134 w 3841491"/>
              <a:gd name="connsiteY1" fmla="*/ 2463717 h 3798494"/>
              <a:gd name="connsiteX2" fmla="*/ 2643378 w 3841491"/>
              <a:gd name="connsiteY2" fmla="*/ 550616 h 3798494"/>
              <a:gd name="connsiteX3" fmla="*/ 1198096 w 3841491"/>
              <a:gd name="connsiteY3" fmla="*/ 550616 h 3798494"/>
              <a:gd name="connsiteX4" fmla="*/ 162340 w 3841491"/>
              <a:gd name="connsiteY4" fmla="*/ 2463717 h 3798494"/>
              <a:gd name="connsiteX5" fmla="*/ 957503 w 3841491"/>
              <a:gd name="connsiteY5" fmla="*/ 3798495 h 3798494"/>
            </a:gdLst>
            <a:rect l="l" t="t" r="r" b="b"/>
            <a:pathLst>
              <a:path w="3841491" h="3798494">
                <a:moveTo>
                  <a:pt x="2883971" y="3798495"/>
                </a:moveTo>
                <a:cubicBezTo>
                  <a:pt x="3718770" y="3798495"/>
                  <a:pt x="4076616" y="3197871"/>
                  <a:pt x="3679134" y="2463717"/>
                </a:cubicBezTo>
                <a:lnTo>
                  <a:pt x="2643378" y="550616"/>
                </a:lnTo>
                <a:cubicBezTo>
                  <a:pt x="2245962" y="-183539"/>
                  <a:pt x="1595579" y="-183539"/>
                  <a:pt x="1198096" y="550616"/>
                </a:cubicBezTo>
                <a:lnTo>
                  <a:pt x="162340" y="2463717"/>
                </a:lnTo>
                <a:cubicBezTo>
                  <a:pt x="-235076" y="3198202"/>
                  <a:pt x="122638" y="3798495"/>
                  <a:pt x="957503" y="3798495"/>
                </a:cubicBezTo>
                <a:close/>
              </a:path>
            </a:pathLst>
          </a:custGeom>
          <a:solidFill>
            <a:schemeClr val="accent1"/>
          </a:solidFill>
          <a:ln w="661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0" y="6724650"/>
            <a:ext cx="12191741" cy="133510"/>
          </a:xfrm>
          <a:custGeom>
            <a:avLst/>
            <a:gdLst>
              <a:gd name="connsiteX0" fmla="*/ 0 w 12191741"/>
              <a:gd name="connsiteY0" fmla="*/ 0 h 341410"/>
              <a:gd name="connsiteX1" fmla="*/ 12191742 w 12191741"/>
              <a:gd name="connsiteY1" fmla="*/ 0 h 341410"/>
              <a:gd name="connsiteX2" fmla="*/ 12191742 w 12191741"/>
              <a:gd name="connsiteY2" fmla="*/ 341410 h 341410"/>
              <a:gd name="connsiteX3" fmla="*/ 0 w 12191741"/>
              <a:gd name="connsiteY3" fmla="*/ 341410 h 341410"/>
            </a:gdLst>
            <a:rect l="l" t="t" r="r" b="b"/>
            <a:pathLst>
              <a:path w="12191741" h="341410">
                <a:moveTo>
                  <a:pt x="0" y="0"/>
                </a:moveTo>
                <a:lnTo>
                  <a:pt x="12191742" y="0"/>
                </a:lnTo>
                <a:lnTo>
                  <a:pt x="12191742" y="341410"/>
                </a:lnTo>
                <a:lnTo>
                  <a:pt x="0" y="34141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860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 flipH="0" flipV="0">
            <a:off x="1852302" y="3461800"/>
            <a:ext cx="504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958875" y="923800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401100" y="1012544"/>
            <a:ext cx="594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Introduction to Pandas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958875" y="1665159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401100" y="1753903"/>
            <a:ext cx="594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Installing Pandas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958875" y="2406518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401100" y="2495262"/>
            <a:ext cx="594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Basic Operations in Pandas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958875" y="3147877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04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401100" y="3236621"/>
            <a:ext cx="594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Data Manipulation Techniques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958875" y="3889236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05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401100" y="3977980"/>
            <a:ext cx="594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Visualization with Pandas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958875" y="4630595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06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401100" y="4719339"/>
            <a:ext cx="594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Use Cases and Examples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958875" y="5371956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07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401100" y="5460700"/>
            <a:ext cx="594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Conclusion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712015" y="1075469"/>
            <a:ext cx="3070898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40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</a:t>
            </a: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ONTENTS</a:t>
            </a:r>
            <a:endParaRPr kumimoji="1" lang="zh-CN" altLang="en-US"/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092890" y="1490318"/>
            <a:ext cx="11099110" cy="1880921"/>
          </a:xfrm>
          <a:custGeom>
            <a:avLst/>
            <a:gdLst>
              <a:gd name="connsiteX0" fmla="*/ 777240 w 11099110"/>
              <a:gd name="connsiteY0" fmla="*/ 0 h 1554480"/>
              <a:gd name="connsiteX1" fmla="*/ 11099110 w 11099110"/>
              <a:gd name="connsiteY1" fmla="*/ 0 h 1554480"/>
              <a:gd name="connsiteX2" fmla="*/ 11099110 w 11099110"/>
              <a:gd name="connsiteY2" fmla="*/ 1554480 h 1554480"/>
              <a:gd name="connsiteX3" fmla="*/ 777240 w 11099110"/>
              <a:gd name="connsiteY3" fmla="*/ 1554480 h 1554480"/>
              <a:gd name="connsiteX4" fmla="*/ 0 w 11099110"/>
              <a:gd name="connsiteY4" fmla="*/ 777240 h 1554480"/>
              <a:gd name="connsiteX5" fmla="*/ 777240 w 11099110"/>
              <a:gd name="connsiteY5" fmla="*/ 0 h 1554480"/>
            </a:gdLst>
            <a:rect l="l" t="t" r="r" b="b"/>
            <a:pathLst>
              <a:path w="11099110" h="1554480">
                <a:moveTo>
                  <a:pt x="777240" y="0"/>
                </a:moveTo>
                <a:lnTo>
                  <a:pt x="11099110" y="0"/>
                </a:lnTo>
                <a:lnTo>
                  <a:pt x="11099110" y="1554480"/>
                </a:lnTo>
                <a:lnTo>
                  <a:pt x="777240" y="1554480"/>
                </a:lnTo>
                <a:cubicBezTo>
                  <a:pt x="347982" y="1554480"/>
                  <a:pt x="0" y="1206498"/>
                  <a:pt x="0" y="777240"/>
                </a:cubicBezTo>
                <a:cubicBezTo>
                  <a:pt x="0" y="347982"/>
                  <a:pt x="347982" y="0"/>
                  <a:pt x="777240" y="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 flipH="1" flipV="0">
            <a:off x="10542610" y="4422072"/>
            <a:ext cx="976290" cy="114037"/>
          </a:xfrm>
          <a:custGeom>
            <a:avLst/>
            <a:gdLst>
              <a:gd name="connsiteX0" fmla="*/ 862309 w 976290"/>
              <a:gd name="connsiteY0" fmla="*/ 114037 h 114037"/>
              <a:gd name="connsiteX1" fmla="*/ 919300 w 976290"/>
              <a:gd name="connsiteY1" fmla="*/ 114037 h 114037"/>
              <a:gd name="connsiteX2" fmla="*/ 976290 w 976290"/>
              <a:gd name="connsiteY2" fmla="*/ 57019 h 114037"/>
              <a:gd name="connsiteX3" fmla="*/ 919300 w 976290"/>
              <a:gd name="connsiteY3" fmla="*/ 0 h 114037"/>
              <a:gd name="connsiteX4" fmla="*/ 862309 w 976290"/>
              <a:gd name="connsiteY4" fmla="*/ 0 h 114037"/>
              <a:gd name="connsiteX5" fmla="*/ 919300 w 976290"/>
              <a:gd name="connsiteY5" fmla="*/ 57019 h 114037"/>
              <a:gd name="connsiteX6" fmla="*/ 738104 w 976290"/>
              <a:gd name="connsiteY6" fmla="*/ 114037 h 114037"/>
              <a:gd name="connsiteX7" fmla="*/ 795095 w 976290"/>
              <a:gd name="connsiteY7" fmla="*/ 114037 h 114037"/>
              <a:gd name="connsiteX8" fmla="*/ 852085 w 976290"/>
              <a:gd name="connsiteY8" fmla="*/ 57019 h 114037"/>
              <a:gd name="connsiteX9" fmla="*/ 795095 w 976290"/>
              <a:gd name="connsiteY9" fmla="*/ 0 h 114037"/>
              <a:gd name="connsiteX10" fmla="*/ 738104 w 976290"/>
              <a:gd name="connsiteY10" fmla="*/ 0 h 114037"/>
              <a:gd name="connsiteX11" fmla="*/ 795095 w 976290"/>
              <a:gd name="connsiteY11" fmla="*/ 57019 h 114037"/>
              <a:gd name="connsiteX12" fmla="*/ 616275 w 976290"/>
              <a:gd name="connsiteY12" fmla="*/ 114037 h 114037"/>
              <a:gd name="connsiteX13" fmla="*/ 673266 w 976290"/>
              <a:gd name="connsiteY13" fmla="*/ 114037 h 114037"/>
              <a:gd name="connsiteX14" fmla="*/ 730256 w 976290"/>
              <a:gd name="connsiteY14" fmla="*/ 57019 h 114037"/>
              <a:gd name="connsiteX15" fmla="*/ 673266 w 976290"/>
              <a:gd name="connsiteY15" fmla="*/ 0 h 114037"/>
              <a:gd name="connsiteX16" fmla="*/ 616275 w 976290"/>
              <a:gd name="connsiteY16" fmla="*/ 0 h 114037"/>
              <a:gd name="connsiteX17" fmla="*/ 673266 w 976290"/>
              <a:gd name="connsiteY17" fmla="*/ 57019 h 114037"/>
              <a:gd name="connsiteX18" fmla="*/ 492070 w 976290"/>
              <a:gd name="connsiteY18" fmla="*/ 114037 h 114037"/>
              <a:gd name="connsiteX19" fmla="*/ 549061 w 976290"/>
              <a:gd name="connsiteY19" fmla="*/ 114037 h 114037"/>
              <a:gd name="connsiteX20" fmla="*/ 606051 w 976290"/>
              <a:gd name="connsiteY20" fmla="*/ 57019 h 114037"/>
              <a:gd name="connsiteX21" fmla="*/ 549061 w 976290"/>
              <a:gd name="connsiteY21" fmla="*/ 0 h 114037"/>
              <a:gd name="connsiteX22" fmla="*/ 492070 w 976290"/>
              <a:gd name="connsiteY22" fmla="*/ 0 h 114037"/>
              <a:gd name="connsiteX23" fmla="*/ 549061 w 976290"/>
              <a:gd name="connsiteY23" fmla="*/ 57019 h 114037"/>
              <a:gd name="connsiteX24" fmla="*/ 370240 w 976290"/>
              <a:gd name="connsiteY24" fmla="*/ 114037 h 114037"/>
              <a:gd name="connsiteX25" fmla="*/ 427231 w 976290"/>
              <a:gd name="connsiteY25" fmla="*/ 114037 h 114037"/>
              <a:gd name="connsiteX26" fmla="*/ 484221 w 976290"/>
              <a:gd name="connsiteY26" fmla="*/ 57019 h 114037"/>
              <a:gd name="connsiteX27" fmla="*/ 427231 w 976290"/>
              <a:gd name="connsiteY27" fmla="*/ 0 h 114037"/>
              <a:gd name="connsiteX28" fmla="*/ 370240 w 976290"/>
              <a:gd name="connsiteY28" fmla="*/ 0 h 114037"/>
              <a:gd name="connsiteX29" fmla="*/ 427231 w 976290"/>
              <a:gd name="connsiteY29" fmla="*/ 57019 h 114037"/>
              <a:gd name="connsiteX30" fmla="*/ 246035 w 976290"/>
              <a:gd name="connsiteY30" fmla="*/ 114037 h 114037"/>
              <a:gd name="connsiteX31" fmla="*/ 303026 w 976290"/>
              <a:gd name="connsiteY31" fmla="*/ 114037 h 114037"/>
              <a:gd name="connsiteX32" fmla="*/ 360016 w 976290"/>
              <a:gd name="connsiteY32" fmla="*/ 57019 h 114037"/>
              <a:gd name="connsiteX33" fmla="*/ 303026 w 976290"/>
              <a:gd name="connsiteY33" fmla="*/ 0 h 114037"/>
              <a:gd name="connsiteX34" fmla="*/ 246035 w 976290"/>
              <a:gd name="connsiteY34" fmla="*/ 0 h 114037"/>
              <a:gd name="connsiteX35" fmla="*/ 303026 w 976290"/>
              <a:gd name="connsiteY35" fmla="*/ 57019 h 114037"/>
              <a:gd name="connsiteX36" fmla="*/ 124205 w 976290"/>
              <a:gd name="connsiteY36" fmla="*/ 114037 h 114037"/>
              <a:gd name="connsiteX37" fmla="*/ 181196 w 976290"/>
              <a:gd name="connsiteY37" fmla="*/ 114037 h 114037"/>
              <a:gd name="connsiteX38" fmla="*/ 238186 w 976290"/>
              <a:gd name="connsiteY38" fmla="*/ 57019 h 114037"/>
              <a:gd name="connsiteX39" fmla="*/ 181196 w 976290"/>
              <a:gd name="connsiteY39" fmla="*/ 0 h 114037"/>
              <a:gd name="connsiteX40" fmla="*/ 124205 w 976290"/>
              <a:gd name="connsiteY40" fmla="*/ 0 h 114037"/>
              <a:gd name="connsiteX41" fmla="*/ 181196 w 976290"/>
              <a:gd name="connsiteY41" fmla="*/ 57019 h 114037"/>
              <a:gd name="connsiteX42" fmla="*/ 0 w 976290"/>
              <a:gd name="connsiteY42" fmla="*/ 114037 h 114037"/>
              <a:gd name="connsiteX43" fmla="*/ 56991 w 976290"/>
              <a:gd name="connsiteY43" fmla="*/ 114037 h 114037"/>
              <a:gd name="connsiteX44" fmla="*/ 113981 w 976290"/>
              <a:gd name="connsiteY44" fmla="*/ 57019 h 114037"/>
              <a:gd name="connsiteX45" fmla="*/ 56991 w 976290"/>
              <a:gd name="connsiteY45" fmla="*/ 0 h 114037"/>
              <a:gd name="connsiteX46" fmla="*/ 0 w 976290"/>
              <a:gd name="connsiteY46" fmla="*/ 0 h 114037"/>
              <a:gd name="connsiteX47" fmla="*/ 56991 w 976290"/>
              <a:gd name="connsiteY47" fmla="*/ 57019 h 114037"/>
            </a:gdLst>
            <a:rect l="l" t="t" r="r" b="b"/>
            <a:pathLst>
              <a:path w="976290" h="114037">
                <a:moveTo>
                  <a:pt x="862309" y="114037"/>
                </a:moveTo>
                <a:lnTo>
                  <a:pt x="919300" y="114037"/>
                </a:lnTo>
                <a:lnTo>
                  <a:pt x="976290" y="57019"/>
                </a:lnTo>
                <a:lnTo>
                  <a:pt x="919300" y="0"/>
                </a:lnTo>
                <a:lnTo>
                  <a:pt x="862309" y="0"/>
                </a:lnTo>
                <a:lnTo>
                  <a:pt x="919300" y="57019"/>
                </a:lnTo>
                <a:close/>
                <a:moveTo>
                  <a:pt x="738104" y="114037"/>
                </a:moveTo>
                <a:lnTo>
                  <a:pt x="795095" y="114037"/>
                </a:lnTo>
                <a:lnTo>
                  <a:pt x="852085" y="57019"/>
                </a:lnTo>
                <a:lnTo>
                  <a:pt x="795095" y="0"/>
                </a:lnTo>
                <a:lnTo>
                  <a:pt x="738104" y="0"/>
                </a:lnTo>
                <a:lnTo>
                  <a:pt x="795095" y="57019"/>
                </a:lnTo>
                <a:close/>
                <a:moveTo>
                  <a:pt x="616275" y="114037"/>
                </a:moveTo>
                <a:lnTo>
                  <a:pt x="673266" y="114037"/>
                </a:lnTo>
                <a:lnTo>
                  <a:pt x="730256" y="57019"/>
                </a:lnTo>
                <a:lnTo>
                  <a:pt x="673266" y="0"/>
                </a:lnTo>
                <a:lnTo>
                  <a:pt x="616275" y="0"/>
                </a:lnTo>
                <a:lnTo>
                  <a:pt x="673266" y="57019"/>
                </a:lnTo>
                <a:close/>
                <a:moveTo>
                  <a:pt x="492070" y="114037"/>
                </a:moveTo>
                <a:lnTo>
                  <a:pt x="549061" y="114037"/>
                </a:lnTo>
                <a:lnTo>
                  <a:pt x="606051" y="57019"/>
                </a:lnTo>
                <a:lnTo>
                  <a:pt x="549061" y="0"/>
                </a:lnTo>
                <a:lnTo>
                  <a:pt x="492070" y="0"/>
                </a:lnTo>
                <a:lnTo>
                  <a:pt x="549061" y="57019"/>
                </a:lnTo>
                <a:close/>
                <a:moveTo>
                  <a:pt x="370240" y="114037"/>
                </a:moveTo>
                <a:lnTo>
                  <a:pt x="427231" y="114037"/>
                </a:lnTo>
                <a:lnTo>
                  <a:pt x="484221" y="57019"/>
                </a:lnTo>
                <a:lnTo>
                  <a:pt x="427231" y="0"/>
                </a:lnTo>
                <a:lnTo>
                  <a:pt x="370240" y="0"/>
                </a:lnTo>
                <a:lnTo>
                  <a:pt x="427231" y="57019"/>
                </a:lnTo>
                <a:close/>
                <a:moveTo>
                  <a:pt x="246035" y="114037"/>
                </a:moveTo>
                <a:lnTo>
                  <a:pt x="303026" y="114037"/>
                </a:lnTo>
                <a:lnTo>
                  <a:pt x="360016" y="57019"/>
                </a:lnTo>
                <a:lnTo>
                  <a:pt x="303026" y="0"/>
                </a:lnTo>
                <a:lnTo>
                  <a:pt x="246035" y="0"/>
                </a:lnTo>
                <a:lnTo>
                  <a:pt x="303026" y="57019"/>
                </a:lnTo>
                <a:close/>
                <a:moveTo>
                  <a:pt x="124205" y="114037"/>
                </a:moveTo>
                <a:lnTo>
                  <a:pt x="181196" y="114037"/>
                </a:lnTo>
                <a:lnTo>
                  <a:pt x="238186" y="57019"/>
                </a:lnTo>
                <a:lnTo>
                  <a:pt x="181196" y="0"/>
                </a:lnTo>
                <a:lnTo>
                  <a:pt x="124205" y="0"/>
                </a:lnTo>
                <a:lnTo>
                  <a:pt x="181196" y="57019"/>
                </a:lnTo>
                <a:close/>
                <a:moveTo>
                  <a:pt x="0" y="114037"/>
                </a:moveTo>
                <a:lnTo>
                  <a:pt x="56991" y="114037"/>
                </a:lnTo>
                <a:lnTo>
                  <a:pt x="113981" y="57019"/>
                </a:lnTo>
                <a:lnTo>
                  <a:pt x="56991" y="0"/>
                </a:lnTo>
                <a:lnTo>
                  <a:pt x="0" y="0"/>
                </a:lnTo>
                <a:lnTo>
                  <a:pt x="56991" y="57019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0700000" flipH="1" flipV="0">
            <a:off x="773281" y="1993969"/>
            <a:ext cx="441936" cy="227832"/>
          </a:xfrm>
          <a:prstGeom prst="triangle">
            <a:avLst>
              <a:gd name="adj" fmla="val 33815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422872" flipH="0" flipV="1">
            <a:off x="427439" y="1463106"/>
            <a:ext cx="274407" cy="155613"/>
          </a:xfrm>
          <a:prstGeom prst="triangle">
            <a:avLst>
              <a:gd name="adj" fmla="val 33815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968126" y="3719831"/>
            <a:ext cx="563880" cy="48514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ctr"/>
            <a:r>
              <a:rPr kumimoji="1" lang="en-US" altLang="zh-CN" sz="2800">
                <a:ln w="12700">
                  <a:noFill/>
                </a:ln>
                <a:solidFill>
                  <a:srgbClr val="BFBFB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237172" y="4212950"/>
            <a:ext cx="4063887" cy="5322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Analysis of Public Datasets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237172" y="4831841"/>
            <a:ext cx="4063887" cy="10288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10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This section demonstrates how public datasets can be accessed and analyzed to uncover insights, trends, and patterns that drive research and policy- making decisions.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907449" y="4267086"/>
            <a:ext cx="4093929" cy="424010"/>
          </a:xfrm>
          <a:prstGeom prst="roundRect">
            <a:avLst>
              <a:gd name="adj" fmla="val 50000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621673" y="3719831"/>
            <a:ext cx="614680" cy="48514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ctr"/>
            <a:r>
              <a:rPr kumimoji="1" lang="en-US" altLang="zh-CN" sz="28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050452" y="4212950"/>
            <a:ext cx="3807924" cy="5322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Visualization Insights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922470" y="4831841"/>
            <a:ext cx="4063887" cy="10288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10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Visualization insights showcase how graphical representations of data can enhance understanding, highlight key findings, and facilitate communication of complex information to diverse audiences.</a:t>
            </a:r>
            <a:endParaRPr kumimoji="1" lang="zh-CN" altLang="en-US"/>
          </a:p>
        </p:txBody>
      </p:sp>
      <p:pic>
        <p:nvPicPr>
          <p:cNvPr id="1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1270000" y="1611018"/>
            <a:ext cx="10922000" cy="1852304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Case Study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57469" y="1246650"/>
            <a:ext cx="10277061" cy="4364699"/>
          </a:xfrm>
          <a:prstGeom prst="roundRect">
            <a:avLst>
              <a:gd name="adj" fmla="val 408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155637" dir="16200000" sx="100000" sy="100000" kx="0" ky="0" algn="b" rotWithShape="0">
              <a:schemeClr val="accent1"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62276" y="1422561"/>
            <a:ext cx="5072254" cy="418878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957469" y="5349365"/>
            <a:ext cx="10277061" cy="6705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229090" dir="5400000" sx="100000" sy="100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353312" y="1816078"/>
            <a:ext cx="5288327" cy="256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Conclusion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105019" y="1846823"/>
            <a:ext cx="1978709" cy="1190443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72576" y="677959"/>
            <a:ext cx="2365513" cy="23570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/>
            <a:r>
              <a:rPr kumimoji="1" lang="en-US" altLang="zh-CN" sz="9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07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57469" y="735926"/>
            <a:ext cx="1616571" cy="2042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370859" y="1138251"/>
            <a:ext cx="1066800" cy="609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kumimoji="1" lang="en-US" altLang="zh-CN" sz="4400">
                <a:ln w="12700">
                  <a:noFill/>
                </a:ln>
                <a:gradFill>
                  <a:gsLst>
                    <a:gs pos="25000">
                      <a:schemeClr val="accent1">
                        <a:lumMod val="20000"/>
                        <a:lumOff val="80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129359" y="3459127"/>
            <a:ext cx="1066800" cy="609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kumimoji="1" lang="en-US" altLang="zh-CN" sz="4400">
                <a:ln w="12700">
                  <a:noFill/>
                </a:ln>
                <a:gradFill>
                  <a:gsLst>
                    <a:gs pos="25000">
                      <a:schemeClr val="accent1">
                        <a:lumMod val="20000"/>
                        <a:lumOff val="80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1551127"/>
            <a:ext cx="8100000" cy="1908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/>
            </a:solidFill>
            <a:miter/>
          </a:ln>
          <a:effectLst>
            <a:outerShdw dist="101600" blurRad="254000" dir="2700000" sx="100000" sy="100000" kx="0" ky="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686861" y="1809864"/>
            <a:ext cx="684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Recap of Pandas Features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686863" y="2225407"/>
            <a:ext cx="6840000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Pandas offers a wide array of functionalities for data manipulation, including dataframes, series, handling missing data, and grouping, making analysis seamless and efficient.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14939" y="1802749"/>
            <a:ext cx="540007" cy="5400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418900" y="3872002"/>
            <a:ext cx="8100000" cy="1908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/>
            </a:solidFill>
            <a:miter/>
          </a:ln>
          <a:effectLst>
            <a:outerShdw dist="101600" blurRad="254000" dir="2700000" sx="100000" sy="100000" kx="0" ky="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445360" y="4130739"/>
            <a:ext cx="684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Importance of Data Analysis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445362" y="4546282"/>
            <a:ext cx="6840000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Data analysis is crucial in extracting insights from data, which aids in decision- making processes across various industries and fosters data- driven strategies for improved outcomes.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673438" y="4139141"/>
            <a:ext cx="540007" cy="508969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Summary of Key Points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04400" y="2324100"/>
            <a:ext cx="5034787" cy="38182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058176" y="2328446"/>
            <a:ext cx="5034787" cy="381835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58177" y="1888561"/>
            <a:ext cx="5034786" cy="811918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03567" y="1888228"/>
            <a:ext cx="5034786" cy="81191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51567" y="2072270"/>
            <a:ext cx="4254500" cy="3175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25400" tIns="25400" rIns="25400" bIns="25400" rtlCol="0" anchor="ctr">
            <a:spAutoFit/>
          </a:bodyPr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Upcoming Features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311060" y="2072270"/>
            <a:ext cx="4254500" cy="3175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25400" tIns="25400" rIns="25400" bIns="25400" rtlCol="0" anchor="ctr">
            <a:spAutoFit/>
          </a:bodyPr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Community Contributions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422112" y="2140245"/>
            <a:ext cx="307884" cy="30788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601729" y="2159414"/>
            <a:ext cx="307884" cy="269547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160444" y="2984857"/>
            <a:ext cx="44450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/>
            <a:r>
              <a:rPr kumimoji="1" lang="en-US" altLang="zh-CN" sz="8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Future releases of Pandas are set to introduce enhancements in performance, new data types, and improved compatibility with big data frameworks, catering to user demands and evolving needs.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307795" y="2984857"/>
            <a:ext cx="44450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/>
            <a:r>
              <a:rPr kumimoji="1" lang="en-US" altLang="zh-CN" sz="8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The Pandas community plays a vital role in its development, providing feedback, suggesting features, and contributing code, which helps keep the library robust and aligned with user expectations.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Future of Pandas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166561" y="499906"/>
            <a:ext cx="4919114" cy="491911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899318" y="655167"/>
            <a:ext cx="1880417" cy="1880417"/>
          </a:xfrm>
          <a:prstGeom prst="ellipse">
            <a:avLst/>
          </a:prstGeom>
          <a:gradFill>
            <a:gsLst>
              <a:gs pos="28000">
                <a:schemeClr val="accent1">
                  <a:lumMod val="20000"/>
                  <a:lumOff val="80000"/>
                </a:schemeClr>
              </a:gs>
              <a:gs pos="85000">
                <a:schemeClr val="accent1">
                  <a:lumMod val="20000"/>
                  <a:lumOff val="80000"/>
                  <a:alpha val="49195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5097658" y="999323"/>
            <a:ext cx="7094342" cy="585867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0" flipH="0" flipV="0">
            <a:off x="558917" y="1792224"/>
            <a:ext cx="6251331" cy="24731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/>
            <a:r>
              <a:rPr kumimoji="1" lang="en-US" altLang="zh-CN" sz="53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Thanks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77320" y="4640704"/>
            <a:ext cx="566638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Here Is Where Your Presentation Begins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91725" y="5290522"/>
            <a:ext cx="1781876" cy="42434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cap="rnd">
            <a:noFill/>
            <a:round/>
          </a:ln>
          <a:effectLst>
            <a:outerShdw dist="38100" blurRad="190313" dir="2700000" sx="100000" sy="100000" kx="0" ky="0" algn="tl" rotWithShape="0">
              <a:schemeClr val="accent1">
                <a:alpha val="27751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80331" y="5318027"/>
            <a:ext cx="1510533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20XX-XX-XX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 rot="0" flipH="0" flipV="0">
            <a:off x="2651107" y="5487304"/>
            <a:ext cx="1015613" cy="0"/>
          </a:xfrm>
          <a:prstGeom prst="line">
            <a:avLst/>
          </a:prstGeom>
          <a:noFill/>
          <a:ln w="6350" cap="sq">
            <a:gradFill>
              <a:gsLst>
                <a:gs pos="32000">
                  <a:schemeClr val="accent1">
                    <a:alpha val="78145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grpSp>
        <p:nvGrpSpPr>
          <p:cNvPr id="11" name=""/>
          <p:cNvGrpSpPr/>
          <p:nvPr/>
        </p:nvGrpSpPr>
        <p:grpSpPr>
          <a:xfrm>
            <a:off x="605758" y="4640704"/>
            <a:ext cx="454801" cy="400110"/>
            <a:chOff x="605758" y="4640704"/>
            <a:chExt cx="454801" cy="400110"/>
          </a:xfrm>
        </p:grpSpPr>
        <p:sp>
          <p:nvSpPr>
            <p:cNvPr id="12" name="标题 1"/>
            <p:cNvSpPr txBox="1"/>
            <p:nvPr/>
          </p:nvSpPr>
          <p:spPr>
            <a:xfrm rot="0" flipH="0" flipV="0">
              <a:off x="605758" y="4640704"/>
              <a:ext cx="333235" cy="333235"/>
            </a:xfrm>
            <a:prstGeom prst="ellipse">
              <a:avLst/>
            </a:prstGeom>
            <a:gradFill>
              <a:gsLst>
                <a:gs pos="28000">
                  <a:schemeClr val="accent1">
                    <a:alpha val="47058"/>
                  </a:schemeClr>
                </a:gs>
                <a:gs pos="85000">
                  <a:schemeClr val="accent1">
                    <a:lumMod val="20000"/>
                    <a:lumOff val="80000"/>
                    <a:alpha val="49195"/>
                  </a:schemeClr>
                </a:gs>
              </a:gsLst>
              <a:lin ang="162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0" flipH="0" flipV="0">
              <a:off x="727323" y="4707579"/>
              <a:ext cx="333236" cy="333235"/>
            </a:xfrm>
            <a:prstGeom prst="ellipse">
              <a:avLst/>
            </a:prstGeom>
            <a:gradFill>
              <a:gsLst>
                <a:gs pos="38000">
                  <a:schemeClr val="bg1"/>
                </a:gs>
                <a:gs pos="85000">
                  <a:schemeClr val="accent1">
                    <a:lumMod val="20000"/>
                    <a:lumOff val="80000"/>
                    <a:alpha val="99853"/>
                  </a:schemeClr>
                </a:gs>
              </a:gsLst>
              <a:lin ang="108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 rot="0" flipH="0" flipV="0">
            <a:off x="623888" y="830180"/>
            <a:ext cx="1842586" cy="24700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828508" y="510789"/>
            <a:ext cx="692608" cy="692608"/>
          </a:xfrm>
          <a:prstGeom prst="ellipse">
            <a:avLst/>
          </a:prstGeom>
          <a:gradFill>
            <a:gsLst>
              <a:gs pos="28000">
                <a:schemeClr val="accent1">
                  <a:lumMod val="20000"/>
                  <a:lumOff val="80000"/>
                </a:schemeClr>
              </a:gs>
              <a:gs pos="85000">
                <a:schemeClr val="accent1">
                  <a:lumMod val="20000"/>
                  <a:lumOff val="80000"/>
                  <a:alpha val="49195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57469" y="1246650"/>
            <a:ext cx="10277061" cy="4364699"/>
          </a:xfrm>
          <a:prstGeom prst="roundRect">
            <a:avLst>
              <a:gd name="adj" fmla="val 408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155637" dir="16200000" sx="100000" sy="100000" kx="0" ky="0" algn="b" rotWithShape="0">
              <a:schemeClr val="accent1"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62276" y="1422561"/>
            <a:ext cx="5072254" cy="418878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957469" y="5349365"/>
            <a:ext cx="10277061" cy="6705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229090" dir="5400000" sx="100000" sy="100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353312" y="1816078"/>
            <a:ext cx="5288327" cy="256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Introduction to Pandas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105019" y="1846823"/>
            <a:ext cx="1978709" cy="1190443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72576" y="677959"/>
            <a:ext cx="2365513" cy="23570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/>
            <a:r>
              <a:rPr kumimoji="1" lang="en-US" altLang="zh-CN" sz="9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57469" y="735926"/>
            <a:ext cx="1616571" cy="2042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09969" y="4251453"/>
            <a:ext cx="1309312" cy="720000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680870" y="4395874"/>
            <a:ext cx="4136519" cy="43115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254000" dir="0" sx="102000" sy="102000" kx="0" ky="0" algn="ctr" rotWithShape="0">
              <a:schemeClr val="accent1">
                <a:lumMod val="75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09784" y="4378592"/>
            <a:ext cx="1309312" cy="46572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85000"/>
                  <a:lumOff val="1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27000" dir="0" sx="102000" sy="102000" kx="0" ky="0" algn="ctr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none" lIns="91440" tIns="45720" rIns="91440" bIns="45720" rtlCol="0" anchor="ctr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PART 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446096" y="4426787"/>
            <a:ext cx="3294304" cy="369332"/>
          </a:xfrm>
          <a:prstGeom prst="roundRect">
            <a:avLst>
              <a:gd name="adj" fmla="val 50000"/>
            </a:avLst>
          </a:prstGeom>
          <a:noFill/>
          <a:ln w="12700" cap="sq">
            <a:noFill/>
            <a:miter/>
          </a:ln>
          <a:effectLst>
            <a:outerShdw dist="88900" blurRad="203200" dir="2700000" sx="98000" sy="98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Overview of the Library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46886" y="5060681"/>
            <a:ext cx="4372577" cy="11810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Pandas is an open- source data analysis and manipulation library for Python, providing data structures like Series and DataFrames that enable efficient handling of structured data.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09784" y="1504171"/>
            <a:ext cx="4772559" cy="2624400"/>
          </a:xfrm>
          <a:prstGeom prst="roundRect">
            <a:avLst>
              <a:gd name="adj" fmla="val 4000"/>
            </a:avLst>
          </a:prstGeom>
          <a:solidFill>
            <a:schemeClr val="accent1"/>
          </a:solidFill>
          <a:ln w="38100" cap="sq">
            <a:noFill/>
            <a:miter/>
          </a:ln>
          <a:effectLst>
            <a:outerShdw dist="101600" blurRad="127000" dir="8100000" sx="100000" sy="100000" kx="0" ky="0" algn="tr" rotWithShape="0">
              <a:srgbClr val="000000">
                <a:alpha val="21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04195" y="1390946"/>
            <a:ext cx="4772559" cy="2624400"/>
          </a:xfrm>
          <a:prstGeom prst="roundRect">
            <a:avLst>
              <a:gd name="adj" fmla="val 4000"/>
            </a:avLst>
          </a:prstGeom>
          <a:blipFill>
            <a:blip r:embed="rId2"/>
            <a:srcRect l="0" t="0" r="0" b="0"/>
            <a:stretch>
              <a:fillRect l="0" t="0" r="0" b="0"/>
            </a:stretch>
          </a:blipFill>
          <a:ln w="38100" cap="sq">
            <a:noFill/>
            <a:miter/>
          </a:ln>
          <a:effectLst>
            <a:outerShdw dist="101600" blurRad="127000" dir="8100000" sx="100000" sy="100000" kx="0" ky="0" algn="tr" rotWithShape="0">
              <a:srgbClr val="000000">
                <a:alpha val="21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367685" y="4251453"/>
            <a:ext cx="1309312" cy="720000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238587" y="4395874"/>
            <a:ext cx="4136518" cy="43115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254000" dir="0" sx="102000" sy="102000" kx="0" ky="0" algn="ctr" rotWithShape="0">
              <a:schemeClr val="accent1">
                <a:lumMod val="75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567501" y="4378592"/>
            <a:ext cx="1309312" cy="46572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85000"/>
                  <a:lumOff val="1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27000" dir="0" sx="102000" sy="102000" kx="0" ky="0" algn="ctr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none" lIns="91440" tIns="45720" rIns="91440" bIns="45720" rtlCol="0" anchor="ctr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PART 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003812" y="4426787"/>
            <a:ext cx="3299188" cy="369332"/>
          </a:xfrm>
          <a:prstGeom prst="roundRect">
            <a:avLst>
              <a:gd name="adj" fmla="val 50000"/>
            </a:avLst>
          </a:prstGeom>
          <a:noFill/>
          <a:ln w="12700" cap="sq">
            <a:noFill/>
            <a:miter/>
          </a:ln>
          <a:effectLst>
            <a:outerShdw dist="88900" blurRad="203200" dir="2700000" sx="98000" sy="98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Key Features and Benefits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804602" y="5060681"/>
            <a:ext cx="4372576" cy="11810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13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Pandas offers features such as easy data manipulation, high performance, versatile data input/output functionality, and powerful tools for data cleaning and analysis, making it essential for data science.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602546" y="1504171"/>
            <a:ext cx="4772559" cy="2624400"/>
          </a:xfrm>
          <a:prstGeom prst="roundRect">
            <a:avLst>
              <a:gd name="adj" fmla="val 4000"/>
            </a:avLst>
          </a:prstGeom>
          <a:solidFill>
            <a:schemeClr val="accent1"/>
          </a:solidFill>
          <a:ln w="38100" cap="sq">
            <a:noFill/>
            <a:miter/>
          </a:ln>
          <a:effectLst>
            <a:outerShdw dist="101600" blurRad="127000" dir="8100000" sx="100000" sy="100000" kx="0" ky="0" algn="tr" rotWithShape="0">
              <a:srgbClr val="000000">
                <a:alpha val="21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96957" y="1390946"/>
            <a:ext cx="4772559" cy="2624400"/>
          </a:xfrm>
          <a:prstGeom prst="roundRect">
            <a:avLst>
              <a:gd name="adj" fmla="val 4000"/>
            </a:avLst>
          </a:prstGeom>
          <a:blipFill>
            <a:blip r:embed="rId3"/>
            <a:srcRect l="0" t="0" r="0" b="0"/>
            <a:stretch>
              <a:fillRect l="0" t="0" r="0" b="0"/>
            </a:stretch>
          </a:blipFill>
          <a:ln w="38100" cap="sq">
            <a:noFill/>
            <a:miter/>
          </a:ln>
          <a:effectLst>
            <a:outerShdw dist="101600" blurRad="127000" dir="8100000" sx="100000" sy="100000" kx="0" ky="0" algn="tr" rotWithShape="0">
              <a:srgbClr val="000000">
                <a:alpha val="21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What is Pandas?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716676" y="2323598"/>
            <a:ext cx="4089765" cy="34886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251999" tIns="324000" rIns="180000" bIns="216000" rtlCol="0" anchor="b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 flipH="0" flipV="0">
            <a:off x="-790837" y="3304722"/>
            <a:ext cx="3958755" cy="1056276"/>
          </a:xfrm>
          <a:custGeom>
            <a:avLst/>
            <a:gdLst>
              <a:gd name="connsiteX0" fmla="*/ 3958755 w 3958755"/>
              <a:gd name="connsiteY0" fmla="*/ 528137 h 1056276"/>
              <a:gd name="connsiteX1" fmla="*/ 3481107 w 3958755"/>
              <a:gd name="connsiteY1" fmla="*/ 1056275 h 1056276"/>
              <a:gd name="connsiteX2" fmla="*/ 2454778 w 3958755"/>
              <a:gd name="connsiteY2" fmla="*/ 1056275 h 1056276"/>
              <a:gd name="connsiteX3" fmla="*/ 2439201 w 3958755"/>
              <a:gd name="connsiteY3" fmla="*/ 1056275 h 1056276"/>
              <a:gd name="connsiteX4" fmla="*/ 1807419 w 3958755"/>
              <a:gd name="connsiteY4" fmla="*/ 1056275 h 1056276"/>
              <a:gd name="connsiteX5" fmla="*/ 1807418 w 3958755"/>
              <a:gd name="connsiteY5" fmla="*/ 1056276 h 1056276"/>
              <a:gd name="connsiteX6" fmla="*/ 781089 w 3958755"/>
              <a:gd name="connsiteY6" fmla="*/ 1056276 h 1056276"/>
              <a:gd name="connsiteX7" fmla="*/ 765512 w 3958755"/>
              <a:gd name="connsiteY7" fmla="*/ 1056276 h 1056276"/>
              <a:gd name="connsiteX8" fmla="*/ 1 w 3958755"/>
              <a:gd name="connsiteY8" fmla="*/ 1056276 h 1056276"/>
              <a:gd name="connsiteX9" fmla="*/ 477648 w 3958755"/>
              <a:gd name="connsiteY9" fmla="*/ 528139 h 1056276"/>
              <a:gd name="connsiteX10" fmla="*/ 0 w 3958755"/>
              <a:gd name="connsiteY10" fmla="*/ 1 h 1056276"/>
              <a:gd name="connsiteX11" fmla="*/ 1026329 w 3958755"/>
              <a:gd name="connsiteY11" fmla="*/ 1 h 1056276"/>
              <a:gd name="connsiteX12" fmla="*/ 1041906 w 3958755"/>
              <a:gd name="connsiteY12" fmla="*/ 1 h 1056276"/>
              <a:gd name="connsiteX13" fmla="*/ 1673690 w 3958755"/>
              <a:gd name="connsiteY13" fmla="*/ 1 h 1056276"/>
              <a:gd name="connsiteX14" fmla="*/ 1673689 w 3958755"/>
              <a:gd name="connsiteY14" fmla="*/ 0 h 1056276"/>
              <a:gd name="connsiteX15" fmla="*/ 2700018 w 3958755"/>
              <a:gd name="connsiteY15" fmla="*/ 0 h 1056276"/>
              <a:gd name="connsiteX16" fmla="*/ 2715595 w 3958755"/>
              <a:gd name="connsiteY16" fmla="*/ 0 h 1056276"/>
              <a:gd name="connsiteX17" fmla="*/ 3481108 w 3958755"/>
              <a:gd name="connsiteY17" fmla="*/ 0 h 1056276"/>
            </a:gdLst>
            <a:rect l="l" t="t" r="r" b="b"/>
            <a:pathLst>
              <a:path w="3958755" h="1056276">
                <a:moveTo>
                  <a:pt x="3958755" y="528137"/>
                </a:moveTo>
                <a:lnTo>
                  <a:pt x="3481107" y="1056275"/>
                </a:lnTo>
                <a:lnTo>
                  <a:pt x="2454778" y="1056275"/>
                </a:lnTo>
                <a:lnTo>
                  <a:pt x="2439201" y="1056275"/>
                </a:lnTo>
                <a:lnTo>
                  <a:pt x="1807419" y="1056275"/>
                </a:lnTo>
                <a:lnTo>
                  <a:pt x="1807418" y="1056276"/>
                </a:lnTo>
                <a:lnTo>
                  <a:pt x="781089" y="1056276"/>
                </a:lnTo>
                <a:lnTo>
                  <a:pt x="765512" y="1056276"/>
                </a:lnTo>
                <a:lnTo>
                  <a:pt x="1" y="1056276"/>
                </a:lnTo>
                <a:lnTo>
                  <a:pt x="477648" y="528139"/>
                </a:lnTo>
                <a:lnTo>
                  <a:pt x="0" y="1"/>
                </a:lnTo>
                <a:lnTo>
                  <a:pt x="1026329" y="1"/>
                </a:lnTo>
                <a:lnTo>
                  <a:pt x="1041906" y="1"/>
                </a:lnTo>
                <a:lnTo>
                  <a:pt x="1673690" y="1"/>
                </a:lnTo>
                <a:lnTo>
                  <a:pt x="1673689" y="0"/>
                </a:lnTo>
                <a:lnTo>
                  <a:pt x="2700018" y="0"/>
                </a:lnTo>
                <a:lnTo>
                  <a:pt x="2715595" y="0"/>
                </a:lnTo>
                <a:lnTo>
                  <a:pt x="3481108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938608" y="1923041"/>
            <a:ext cx="3697486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Development Timeline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938608" y="2631548"/>
            <a:ext cx="3697486" cy="28727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Pandas was created by Wes McKinney in 2008, primarily to provide robust data handling capabilities in Python that were lacking in existing scientific computing frameworks.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429136" y="2323598"/>
            <a:ext cx="4089765" cy="34886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251999" tIns="324000" rIns="180000" bIns="216000" rtlCol="0" anchor="b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0" flipV="0">
            <a:off x="4921623" y="3304722"/>
            <a:ext cx="3958755" cy="1056276"/>
          </a:xfrm>
          <a:custGeom>
            <a:avLst/>
            <a:gdLst>
              <a:gd name="connsiteX0" fmla="*/ 3958755 w 3958755"/>
              <a:gd name="connsiteY0" fmla="*/ 528137 h 1056276"/>
              <a:gd name="connsiteX1" fmla="*/ 3481107 w 3958755"/>
              <a:gd name="connsiteY1" fmla="*/ 1056275 h 1056276"/>
              <a:gd name="connsiteX2" fmla="*/ 2454778 w 3958755"/>
              <a:gd name="connsiteY2" fmla="*/ 1056275 h 1056276"/>
              <a:gd name="connsiteX3" fmla="*/ 2439201 w 3958755"/>
              <a:gd name="connsiteY3" fmla="*/ 1056275 h 1056276"/>
              <a:gd name="connsiteX4" fmla="*/ 1807419 w 3958755"/>
              <a:gd name="connsiteY4" fmla="*/ 1056275 h 1056276"/>
              <a:gd name="connsiteX5" fmla="*/ 1807418 w 3958755"/>
              <a:gd name="connsiteY5" fmla="*/ 1056276 h 1056276"/>
              <a:gd name="connsiteX6" fmla="*/ 781089 w 3958755"/>
              <a:gd name="connsiteY6" fmla="*/ 1056276 h 1056276"/>
              <a:gd name="connsiteX7" fmla="*/ 765512 w 3958755"/>
              <a:gd name="connsiteY7" fmla="*/ 1056276 h 1056276"/>
              <a:gd name="connsiteX8" fmla="*/ 1 w 3958755"/>
              <a:gd name="connsiteY8" fmla="*/ 1056276 h 1056276"/>
              <a:gd name="connsiteX9" fmla="*/ 477648 w 3958755"/>
              <a:gd name="connsiteY9" fmla="*/ 528139 h 1056276"/>
              <a:gd name="connsiteX10" fmla="*/ 0 w 3958755"/>
              <a:gd name="connsiteY10" fmla="*/ 1 h 1056276"/>
              <a:gd name="connsiteX11" fmla="*/ 1026329 w 3958755"/>
              <a:gd name="connsiteY11" fmla="*/ 1 h 1056276"/>
              <a:gd name="connsiteX12" fmla="*/ 1041906 w 3958755"/>
              <a:gd name="connsiteY12" fmla="*/ 1 h 1056276"/>
              <a:gd name="connsiteX13" fmla="*/ 1673690 w 3958755"/>
              <a:gd name="connsiteY13" fmla="*/ 1 h 1056276"/>
              <a:gd name="connsiteX14" fmla="*/ 1673689 w 3958755"/>
              <a:gd name="connsiteY14" fmla="*/ 0 h 1056276"/>
              <a:gd name="connsiteX15" fmla="*/ 2700018 w 3958755"/>
              <a:gd name="connsiteY15" fmla="*/ 0 h 1056276"/>
              <a:gd name="connsiteX16" fmla="*/ 2715595 w 3958755"/>
              <a:gd name="connsiteY16" fmla="*/ 0 h 1056276"/>
              <a:gd name="connsiteX17" fmla="*/ 3481108 w 3958755"/>
              <a:gd name="connsiteY17" fmla="*/ 0 h 1056276"/>
            </a:gdLst>
            <a:rect l="l" t="t" r="r" b="b"/>
            <a:pathLst>
              <a:path w="3958755" h="1056276">
                <a:moveTo>
                  <a:pt x="3958755" y="528137"/>
                </a:moveTo>
                <a:lnTo>
                  <a:pt x="3481107" y="1056275"/>
                </a:lnTo>
                <a:lnTo>
                  <a:pt x="2454778" y="1056275"/>
                </a:lnTo>
                <a:lnTo>
                  <a:pt x="2439201" y="1056275"/>
                </a:lnTo>
                <a:lnTo>
                  <a:pt x="1807419" y="1056275"/>
                </a:lnTo>
                <a:lnTo>
                  <a:pt x="1807418" y="1056276"/>
                </a:lnTo>
                <a:lnTo>
                  <a:pt x="781089" y="1056276"/>
                </a:lnTo>
                <a:lnTo>
                  <a:pt x="765512" y="1056276"/>
                </a:lnTo>
                <a:lnTo>
                  <a:pt x="1" y="1056276"/>
                </a:lnTo>
                <a:lnTo>
                  <a:pt x="477648" y="528139"/>
                </a:lnTo>
                <a:lnTo>
                  <a:pt x="0" y="1"/>
                </a:lnTo>
                <a:lnTo>
                  <a:pt x="1026329" y="1"/>
                </a:lnTo>
                <a:lnTo>
                  <a:pt x="1041906" y="1"/>
                </a:lnTo>
                <a:lnTo>
                  <a:pt x="1673690" y="1"/>
                </a:lnTo>
                <a:lnTo>
                  <a:pt x="1673689" y="0"/>
                </a:lnTo>
                <a:lnTo>
                  <a:pt x="2700018" y="0"/>
                </a:lnTo>
                <a:lnTo>
                  <a:pt x="2715595" y="0"/>
                </a:lnTo>
                <a:lnTo>
                  <a:pt x="3481108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651068" y="1923041"/>
            <a:ext cx="3697486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Major Releases and Updates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651068" y="2631548"/>
            <a:ext cx="3697486" cy="28727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Pandas has undergone several updates, with each release enhancing performance and adding features, including integrations with other libraries, improvement in time series functionality, and better handling of missing data.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History of Pandas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57469" y="1246650"/>
            <a:ext cx="10277061" cy="4364699"/>
          </a:xfrm>
          <a:prstGeom prst="roundRect">
            <a:avLst>
              <a:gd name="adj" fmla="val 408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155637" dir="16200000" sx="100000" sy="100000" kx="0" ky="0" algn="b" rotWithShape="0">
              <a:schemeClr val="accent1"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62276" y="1422561"/>
            <a:ext cx="5072254" cy="418878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957469" y="5349365"/>
            <a:ext cx="10277061" cy="6705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229090" dir="5400000" sx="100000" sy="100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353312" y="1816078"/>
            <a:ext cx="5288327" cy="256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Installing Pandas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105019" y="1846823"/>
            <a:ext cx="1978709" cy="1190443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72576" y="677959"/>
            <a:ext cx="2365513" cy="23570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/>
            <a:r>
              <a:rPr kumimoji="1" lang="en-US" altLang="zh-CN" sz="9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57469" y="735926"/>
            <a:ext cx="1616571" cy="2042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826625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976391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713516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0">
            <a:off x="2171897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1">
            <a:off x="2911053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73101" y="1286050"/>
            <a:ext cx="5040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73101" y="1286051"/>
            <a:ext cx="5040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64427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79171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51931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797769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1">
            <a:off x="873405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478900" y="1272864"/>
            <a:ext cx="5040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478900" y="1272865"/>
            <a:ext cx="5040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53101" y="1463720"/>
            <a:ext cx="46863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rtlCol="0" anchor="t">
            <a:spAutoFit/>
          </a:bodyPr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Using pip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53101" y="2335989"/>
            <a:ext cx="4684099" cy="22572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Using pip, the package installer for Python, is a straightforward method to install Pandas via the command line, allowing users to easily incorporate the library into their projects.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658900" y="1463720"/>
            <a:ext cx="46863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rtlCol="0" anchor="t">
            <a:spAutoFit/>
          </a:bodyPr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Using Anaconda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658900" y="2335989"/>
            <a:ext cx="4682200" cy="22572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Anaconda provides a distribution of Python and R that simplifies package management and deployment. It includes Pandas and other data science libraries, making installation seamless for users.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Installation Methods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20000"/>
                  <a:lumOff val="80000"/>
                  <a:alpha val="61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682081" y="1620252"/>
            <a:ext cx="3986464" cy="3986464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760623" y="1692444"/>
            <a:ext cx="3842080" cy="3842080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293893" y="1812758"/>
            <a:ext cx="176466" cy="176464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093493" y="3050784"/>
            <a:ext cx="3232235" cy="137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1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Configuring the Python environment involves setting up virtual environments to manage dependencies effectively, ensuring that your projects run smoothly across different setups.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510755" y="1620252"/>
            <a:ext cx="3986464" cy="3986464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589297" y="1692444"/>
            <a:ext cx="3842080" cy="3842080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122567" y="1812758"/>
            <a:ext cx="176466" cy="176464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922167" y="3050784"/>
            <a:ext cx="3232235" cy="137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1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Common installation issues may arise from version conflicts or package dependencies. This section addresses typical errors and provides solutions to ensure a successful Pandas installation.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438399" y="2221832"/>
            <a:ext cx="2887329" cy="756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1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Configuring Python Environment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267073" y="2221832"/>
            <a:ext cx="2887329" cy="756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1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Troubleshooting Installation Issues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66100" y="246413"/>
            <a:ext cx="119259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0" y="246413"/>
            <a:ext cx="1035200" cy="720000"/>
          </a:xfrm>
          <a:custGeom>
            <a:avLst/>
            <a:gdLst>
              <a:gd name="connsiteX0" fmla="*/ 0 w 1035200"/>
              <a:gd name="connsiteY0" fmla="*/ 0 h 720000"/>
              <a:gd name="connsiteX1" fmla="*/ 738999 w 1035200"/>
              <a:gd name="connsiteY1" fmla="*/ 0 h 720000"/>
              <a:gd name="connsiteX2" fmla="*/ 1035200 w 1035200"/>
              <a:gd name="connsiteY2" fmla="*/ 360000 h 720000"/>
              <a:gd name="connsiteX3" fmla="*/ 738999 w 1035200"/>
              <a:gd name="connsiteY3" fmla="*/ 720000 h 720000"/>
              <a:gd name="connsiteX4" fmla="*/ 0 w 1035200"/>
              <a:gd name="connsiteY4" fmla="*/ 720000 h 720000"/>
            </a:gdLst>
            <a:rect l="l" t="t" r="r" b="b"/>
            <a:pathLst>
              <a:path w="1035200" h="720000">
                <a:moveTo>
                  <a:pt x="0" y="0"/>
                </a:moveTo>
                <a:lnTo>
                  <a:pt x="738999" y="0"/>
                </a:lnTo>
                <a:lnTo>
                  <a:pt x="1035200" y="360000"/>
                </a:lnTo>
                <a:lnTo>
                  <a:pt x="738999" y="720000"/>
                </a:lnTo>
                <a:lnTo>
                  <a:pt x="0" y="720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450110" y="358512"/>
            <a:ext cx="1036851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Environment Setup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71263" y="246413"/>
            <a:ext cx="414670" cy="720000"/>
          </a:xfrm>
          <a:prstGeom prst="chevron">
            <a:avLst>
              <a:gd name="adj" fmla="val 68868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57469" y="1246650"/>
            <a:ext cx="10277061" cy="4364699"/>
          </a:xfrm>
          <a:prstGeom prst="roundRect">
            <a:avLst>
              <a:gd name="adj" fmla="val 408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155637" dir="16200000" sx="100000" sy="100000" kx="0" ky="0" algn="b" rotWithShape="0">
              <a:schemeClr val="accent1"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162276" y="1422561"/>
            <a:ext cx="5072254" cy="418878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957469" y="5349365"/>
            <a:ext cx="10277061" cy="6705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229090" dir="5400000" sx="100000" sy="100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353312" y="1816078"/>
            <a:ext cx="5288327" cy="25608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Basic Operations in Pandas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105019" y="1846823"/>
            <a:ext cx="1978709" cy="1190443"/>
          </a:xfrm>
          <a:prstGeom prst="rect">
            <a:avLst/>
          </a:prstGeom>
          <a:gradFill>
            <a:gsLst>
              <a:gs pos="27000">
                <a:schemeClr val="accent1">
                  <a:lumMod val="20000"/>
                  <a:lumOff val="80000"/>
                  <a:alpha val="24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72576" y="677959"/>
            <a:ext cx="2365513" cy="23570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/>
            <a:r>
              <a:rPr kumimoji="1" lang="en-US" altLang="zh-CN" sz="9600">
                <a:ln w="12700">
                  <a:noFill/>
                </a:ln>
                <a:solidFill>
                  <a:srgbClr val="2A6CD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03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57469" y="735926"/>
            <a:ext cx="1616571" cy="2042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A6CDA"/>
      </a:accent1>
      <a:accent2>
        <a:srgbClr val="00A2FA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